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ora"/>
      <p:regular r:id="rId17"/>
    </p:embeddedFont>
    <p:embeddedFont>
      <p:font typeface="Lora"/>
      <p:regular r:id="rId18"/>
    </p:embeddedFont>
    <p:embeddedFont>
      <p:font typeface="Lora"/>
      <p:regular r:id="rId19"/>
    </p:embeddedFont>
    <p:embeddedFont>
      <p:font typeface="Lora"/>
      <p:regular r:id="rId20"/>
    </p:embeddedFont>
    <p:embeddedFont>
      <p:font typeface="Source Sans 3"/>
      <p:regular r:id="rId21"/>
    </p:embeddedFont>
    <p:embeddedFont>
      <p:font typeface="Source Sans 3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5-1.png>
</file>

<file path=ppt/media/image-7-1.png>
</file>

<file path=ppt/media/image-7-2.png>
</file>

<file path=ppt/media/image-7-3.png>
</file>

<file path=ppt/media/image-7-4.png>
</file>

<file path=ppt/media/image-7-5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4651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Enterprise Network Architecture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32196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project presents a robust and secure enterprise network architecture, leveraging Huawei Datacom technologies within a simulated eNSP environment. It addresses critical business objectives for a modern, distributed organization.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781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324124" y="256936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Foundation for Future Growth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6324124" y="4336375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enterprise network architecture, designed with Huawei Datacom technologies, provides a scalable, secure, and highly available foundation for your organization's digital operations. By centralizing services and segmenting traffic, we ensure efficient resource utilization and enhanced security posture, ready to support evolving business needs.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655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Team Members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37724" y="205680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37724" y="311979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77201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Akram Usama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42424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Husein Mohamed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07646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Hanaa Elhamamy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72869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Mohamed Ramadan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638091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Mahmoud Rezk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51220" y="821174"/>
            <a:ext cx="2727841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Executive Summary</a:t>
            </a:r>
            <a:endParaRPr lang="en-US" sz="2100" dirty="0"/>
          </a:p>
        </p:txBody>
      </p:sp>
      <p:sp>
        <p:nvSpPr>
          <p:cNvPr id="3" name="Text 1"/>
          <p:cNvSpPr/>
          <p:nvPr/>
        </p:nvSpPr>
        <p:spPr>
          <a:xfrm>
            <a:off x="811530" y="1393865"/>
            <a:ext cx="13007340" cy="1881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400"/>
              </a:lnSpc>
              <a:buNone/>
            </a:pPr>
            <a:r>
              <a:rPr lang="en-US" sz="59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Building a Unified, Secure, and Resilient Enterprise Network</a:t>
            </a:r>
            <a:endParaRPr lang="en-US" sz="5900" dirty="0"/>
          </a:p>
        </p:txBody>
      </p:sp>
      <p:sp>
        <p:nvSpPr>
          <p:cNvPr id="4" name="Text 2"/>
          <p:cNvSpPr/>
          <p:nvPr/>
        </p:nvSpPr>
        <p:spPr>
          <a:xfrm>
            <a:off x="811530" y="3623548"/>
            <a:ext cx="13007340" cy="1112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proposal delivers a comprehensive network solution connecting a Headquarters (HQ) and two Branch Offices (A, B,) over a simulated ISP. The architecture emphasizes secure connectivity, centralized service delivery, and high availability, crucial for today's distributed workforce.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811530" y="5344716"/>
            <a:ext cx="4181237" cy="2063591"/>
          </a:xfrm>
          <a:prstGeom prst="roundRect">
            <a:avLst>
              <a:gd name="adj" fmla="val 7090"/>
            </a:avLst>
          </a:prstGeom>
          <a:solidFill>
            <a:srgbClr val="FEF5E7"/>
          </a:solidFill>
          <a:ln/>
        </p:spPr>
      </p:sp>
      <p:sp>
        <p:nvSpPr>
          <p:cNvPr id="6" name="Shape 4"/>
          <p:cNvSpPr/>
          <p:nvPr/>
        </p:nvSpPr>
        <p:spPr>
          <a:xfrm>
            <a:off x="811530" y="5314236"/>
            <a:ext cx="4181237" cy="121920"/>
          </a:xfrm>
          <a:prstGeom prst="roundRect">
            <a:avLst>
              <a:gd name="adj" fmla="val 28527"/>
            </a:avLst>
          </a:prstGeom>
          <a:solidFill>
            <a:srgbClr val="38512F"/>
          </a:solidFill>
          <a:ln/>
        </p:spPr>
      </p:sp>
      <p:sp>
        <p:nvSpPr>
          <p:cNvPr id="7" name="Shape 5"/>
          <p:cNvSpPr/>
          <p:nvPr/>
        </p:nvSpPr>
        <p:spPr>
          <a:xfrm>
            <a:off x="2554367" y="4996934"/>
            <a:ext cx="695563" cy="695563"/>
          </a:xfrm>
          <a:prstGeom prst="roundRect">
            <a:avLst>
              <a:gd name="adj" fmla="val 131462"/>
            </a:avLst>
          </a:prstGeom>
          <a:solidFill>
            <a:srgbClr val="38512F"/>
          </a:solidFill>
          <a:ln/>
        </p:spPr>
      </p:sp>
      <p:sp>
        <p:nvSpPr>
          <p:cNvPr id="8" name="Text 6"/>
          <p:cNvSpPr/>
          <p:nvPr/>
        </p:nvSpPr>
        <p:spPr>
          <a:xfrm>
            <a:off x="2763083" y="5170765"/>
            <a:ext cx="27813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073825" y="5924312"/>
            <a:ext cx="3276005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Secure WAN Connectivity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1073825" y="6404253"/>
            <a:ext cx="3656647" cy="741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Establishing robust and encrypted links between all sites.</a:t>
            </a:r>
            <a:endParaRPr lang="en-US" sz="1800" dirty="0"/>
          </a:p>
        </p:txBody>
      </p:sp>
      <p:sp>
        <p:nvSpPr>
          <p:cNvPr id="11" name="Shape 9"/>
          <p:cNvSpPr/>
          <p:nvPr/>
        </p:nvSpPr>
        <p:spPr>
          <a:xfrm>
            <a:off x="5224582" y="5344716"/>
            <a:ext cx="4181237" cy="2063591"/>
          </a:xfrm>
          <a:prstGeom prst="roundRect">
            <a:avLst>
              <a:gd name="adj" fmla="val 7090"/>
            </a:avLst>
          </a:prstGeom>
          <a:solidFill>
            <a:srgbClr val="FEF5E7"/>
          </a:solidFill>
          <a:ln/>
        </p:spPr>
      </p:sp>
      <p:sp>
        <p:nvSpPr>
          <p:cNvPr id="12" name="Shape 10"/>
          <p:cNvSpPr/>
          <p:nvPr/>
        </p:nvSpPr>
        <p:spPr>
          <a:xfrm>
            <a:off x="5224582" y="5314236"/>
            <a:ext cx="4181237" cy="121920"/>
          </a:xfrm>
          <a:prstGeom prst="roundRect">
            <a:avLst>
              <a:gd name="adj" fmla="val 28527"/>
            </a:avLst>
          </a:prstGeom>
          <a:solidFill>
            <a:srgbClr val="38512F"/>
          </a:solidFill>
          <a:ln/>
        </p:spPr>
      </p:sp>
      <p:sp>
        <p:nvSpPr>
          <p:cNvPr id="13" name="Shape 11"/>
          <p:cNvSpPr/>
          <p:nvPr/>
        </p:nvSpPr>
        <p:spPr>
          <a:xfrm>
            <a:off x="6967418" y="4996934"/>
            <a:ext cx="695563" cy="695563"/>
          </a:xfrm>
          <a:prstGeom prst="roundRect">
            <a:avLst>
              <a:gd name="adj" fmla="val 131462"/>
            </a:avLst>
          </a:prstGeom>
          <a:solidFill>
            <a:srgbClr val="38512F"/>
          </a:solidFill>
          <a:ln/>
        </p:spPr>
      </p:sp>
      <p:sp>
        <p:nvSpPr>
          <p:cNvPr id="14" name="Text 12"/>
          <p:cNvSpPr/>
          <p:nvPr/>
        </p:nvSpPr>
        <p:spPr>
          <a:xfrm>
            <a:off x="7176135" y="5170765"/>
            <a:ext cx="27813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5486876" y="5924312"/>
            <a:ext cx="2727841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Centralized Services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5486876" y="6404253"/>
            <a:ext cx="3656647" cy="741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Ensuring reliable access to critical HQ-based applications.</a:t>
            </a:r>
            <a:endParaRPr lang="en-US" sz="1800" dirty="0"/>
          </a:p>
        </p:txBody>
      </p:sp>
      <p:sp>
        <p:nvSpPr>
          <p:cNvPr id="17" name="Shape 15"/>
          <p:cNvSpPr/>
          <p:nvPr/>
        </p:nvSpPr>
        <p:spPr>
          <a:xfrm>
            <a:off x="9637633" y="5344716"/>
            <a:ext cx="4181237" cy="2063591"/>
          </a:xfrm>
          <a:prstGeom prst="roundRect">
            <a:avLst>
              <a:gd name="adj" fmla="val 7090"/>
            </a:avLst>
          </a:prstGeom>
          <a:solidFill>
            <a:srgbClr val="FEF5E7"/>
          </a:solidFill>
          <a:ln/>
        </p:spPr>
      </p:sp>
      <p:sp>
        <p:nvSpPr>
          <p:cNvPr id="18" name="Shape 16"/>
          <p:cNvSpPr/>
          <p:nvPr/>
        </p:nvSpPr>
        <p:spPr>
          <a:xfrm>
            <a:off x="9637633" y="5314236"/>
            <a:ext cx="4181237" cy="121920"/>
          </a:xfrm>
          <a:prstGeom prst="roundRect">
            <a:avLst>
              <a:gd name="adj" fmla="val 28527"/>
            </a:avLst>
          </a:prstGeom>
          <a:solidFill>
            <a:srgbClr val="38512F"/>
          </a:solidFill>
          <a:ln/>
        </p:spPr>
      </p:sp>
      <p:sp>
        <p:nvSpPr>
          <p:cNvPr id="19" name="Shape 17"/>
          <p:cNvSpPr/>
          <p:nvPr/>
        </p:nvSpPr>
        <p:spPr>
          <a:xfrm>
            <a:off x="11380470" y="4996934"/>
            <a:ext cx="695563" cy="695563"/>
          </a:xfrm>
          <a:prstGeom prst="roundRect">
            <a:avLst>
              <a:gd name="adj" fmla="val 131462"/>
            </a:avLst>
          </a:prstGeom>
          <a:solidFill>
            <a:srgbClr val="38512F"/>
          </a:solidFill>
          <a:ln/>
        </p:spPr>
      </p:sp>
      <p:sp>
        <p:nvSpPr>
          <p:cNvPr id="20" name="Text 18"/>
          <p:cNvSpPr/>
          <p:nvPr/>
        </p:nvSpPr>
        <p:spPr>
          <a:xfrm>
            <a:off x="11589187" y="5170765"/>
            <a:ext cx="27813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150" dirty="0"/>
          </a:p>
        </p:txBody>
      </p:sp>
      <p:sp>
        <p:nvSpPr>
          <p:cNvPr id="21" name="Text 19"/>
          <p:cNvSpPr/>
          <p:nvPr/>
        </p:nvSpPr>
        <p:spPr>
          <a:xfrm>
            <a:off x="9899928" y="5924312"/>
            <a:ext cx="2727841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Traffic Isolation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9899928" y="6404253"/>
            <a:ext cx="3656647" cy="741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Enhancing security and performance through granular VLAN segmentation.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889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Objectives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37724" y="1880235"/>
            <a:ext cx="77548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Meeting Core Business Needs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37724" y="31586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Provide secure WAN connectivity between HQ and branches using encrypted tunnels.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008358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Ensure reliable access to HQ services: FTP, Voice over IP (VoIP), Closed-Circuit Television (CCTV), Authentication, Authorization, and Accounting (AAA), and Dynamic Host Configuration Protocol (DHCP).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62415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Enable site-local services, including printing and local surveillance recording.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158609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Isolate network traffic efficiently using VLANs for different user groups and services (Employees, Guest, CCTV, Printers, Servers).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439138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Implement redundant DHCP services for continuous IP address allocation.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524113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Establish centralized network management for simplified oversight and control.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6090880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Secure network access to protect sensitive data and resources.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503" y="708065"/>
            <a:ext cx="2633067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High-Level Design Overview</a:t>
            </a:r>
            <a:endParaRPr lang="en-US" sz="1550" dirty="0"/>
          </a:p>
        </p:txBody>
      </p:sp>
      <p:sp>
        <p:nvSpPr>
          <p:cNvPr id="3" name="Text 1"/>
          <p:cNvSpPr/>
          <p:nvPr/>
        </p:nvSpPr>
        <p:spPr>
          <a:xfrm>
            <a:off x="591503" y="1125498"/>
            <a:ext cx="4643795" cy="497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Architectural Foundation</a:t>
            </a:r>
            <a:endParaRPr lang="en-US" sz="3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1503" y="2066092"/>
            <a:ext cx="5320665" cy="414444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91503" y="6400562"/>
            <a:ext cx="7903488" cy="270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11469172" y="2066092"/>
            <a:ext cx="22860" cy="5265420"/>
          </a:xfrm>
          <a:prstGeom prst="roundRect">
            <a:avLst>
              <a:gd name="adj" fmla="val 110895"/>
            </a:avLst>
          </a:prstGeom>
          <a:solidFill>
            <a:srgbClr val="D9CDBA"/>
          </a:solidFill>
          <a:ln/>
        </p:spPr>
      </p:sp>
      <p:sp>
        <p:nvSpPr>
          <p:cNvPr id="7" name="Shape 4"/>
          <p:cNvSpPr/>
          <p:nvPr/>
        </p:nvSpPr>
        <p:spPr>
          <a:xfrm>
            <a:off x="11165562" y="2244685"/>
            <a:ext cx="337899" cy="22860"/>
          </a:xfrm>
          <a:prstGeom prst="roundRect">
            <a:avLst>
              <a:gd name="adj" fmla="val 110895"/>
            </a:avLst>
          </a:prstGeom>
          <a:solidFill>
            <a:srgbClr val="D9CDBA"/>
          </a:solidFill>
          <a:ln/>
        </p:spPr>
      </p:sp>
      <p:sp>
        <p:nvSpPr>
          <p:cNvPr id="8" name="Shape 5"/>
          <p:cNvSpPr/>
          <p:nvPr/>
        </p:nvSpPr>
        <p:spPr>
          <a:xfrm>
            <a:off x="11417260" y="2192774"/>
            <a:ext cx="126683" cy="126683"/>
          </a:xfrm>
          <a:prstGeom prst="roundRect">
            <a:avLst>
              <a:gd name="adj" fmla="val 360901"/>
            </a:avLst>
          </a:prstGeom>
          <a:solidFill>
            <a:srgbClr val="38512F"/>
          </a:solidFill>
          <a:ln/>
        </p:spPr>
      </p:sp>
      <p:sp>
        <p:nvSpPr>
          <p:cNvPr id="9" name="Text 6"/>
          <p:cNvSpPr/>
          <p:nvPr/>
        </p:nvSpPr>
        <p:spPr>
          <a:xfrm>
            <a:off x="8914805" y="2124075"/>
            <a:ext cx="1889879" cy="4969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Central Services at HQ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8914805" y="2789992"/>
            <a:ext cx="1889879" cy="540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DHCP, FTP, AAA, VoIP PBX, and Core NVR.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11457742" y="3258502"/>
            <a:ext cx="337899" cy="22860"/>
          </a:xfrm>
          <a:prstGeom prst="roundRect">
            <a:avLst>
              <a:gd name="adj" fmla="val 110895"/>
            </a:avLst>
          </a:prstGeom>
          <a:solidFill>
            <a:srgbClr val="D9CDBA"/>
          </a:solidFill>
          <a:ln/>
        </p:spPr>
      </p:sp>
      <p:sp>
        <p:nvSpPr>
          <p:cNvPr id="12" name="Shape 9"/>
          <p:cNvSpPr/>
          <p:nvPr/>
        </p:nvSpPr>
        <p:spPr>
          <a:xfrm>
            <a:off x="11417260" y="3206591"/>
            <a:ext cx="126683" cy="126683"/>
          </a:xfrm>
          <a:prstGeom prst="roundRect">
            <a:avLst>
              <a:gd name="adj" fmla="val 360901"/>
            </a:avLst>
          </a:prstGeom>
          <a:solidFill>
            <a:srgbClr val="38512F"/>
          </a:solidFill>
          <a:ln/>
        </p:spPr>
      </p:sp>
      <p:sp>
        <p:nvSpPr>
          <p:cNvPr id="13" name="Text 10"/>
          <p:cNvSpPr/>
          <p:nvPr/>
        </p:nvSpPr>
        <p:spPr>
          <a:xfrm>
            <a:off x="12156519" y="3137892"/>
            <a:ext cx="1889879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ISP Connectivity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12156519" y="3555325"/>
            <a:ext cx="1889879" cy="810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Routers at each site connect via PPPoE to the simulated ISP.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11165562" y="4132421"/>
            <a:ext cx="337899" cy="22860"/>
          </a:xfrm>
          <a:prstGeom prst="roundRect">
            <a:avLst>
              <a:gd name="adj" fmla="val 110895"/>
            </a:avLst>
          </a:prstGeom>
          <a:solidFill>
            <a:srgbClr val="D9CDBA"/>
          </a:solidFill>
          <a:ln/>
        </p:spPr>
      </p:sp>
      <p:sp>
        <p:nvSpPr>
          <p:cNvPr id="16" name="Shape 13"/>
          <p:cNvSpPr/>
          <p:nvPr/>
        </p:nvSpPr>
        <p:spPr>
          <a:xfrm>
            <a:off x="11417260" y="4080510"/>
            <a:ext cx="126683" cy="126683"/>
          </a:xfrm>
          <a:prstGeom prst="roundRect">
            <a:avLst>
              <a:gd name="adj" fmla="val 360901"/>
            </a:avLst>
          </a:prstGeom>
          <a:solidFill>
            <a:srgbClr val="38512F"/>
          </a:solidFill>
          <a:ln/>
        </p:spPr>
      </p:sp>
      <p:sp>
        <p:nvSpPr>
          <p:cNvPr id="17" name="Text 14"/>
          <p:cNvSpPr/>
          <p:nvPr/>
        </p:nvSpPr>
        <p:spPr>
          <a:xfrm>
            <a:off x="8914805" y="4011811"/>
            <a:ext cx="1889879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Secure Overlay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8914805" y="4429244"/>
            <a:ext cx="1889879" cy="108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Huawei USG Firewalls establish VPN/IPSec tunnels for an SD-WAN overlay.</a:t>
            </a:r>
            <a:endParaRPr lang="en-US" sz="1300" dirty="0"/>
          </a:p>
        </p:txBody>
      </p:sp>
      <p:sp>
        <p:nvSpPr>
          <p:cNvPr id="19" name="Shape 16"/>
          <p:cNvSpPr/>
          <p:nvPr/>
        </p:nvSpPr>
        <p:spPr>
          <a:xfrm>
            <a:off x="11457742" y="5079563"/>
            <a:ext cx="337899" cy="22860"/>
          </a:xfrm>
          <a:prstGeom prst="roundRect">
            <a:avLst>
              <a:gd name="adj" fmla="val 110895"/>
            </a:avLst>
          </a:prstGeom>
          <a:solidFill>
            <a:srgbClr val="D9CDBA"/>
          </a:solidFill>
          <a:ln/>
        </p:spPr>
      </p:sp>
      <p:sp>
        <p:nvSpPr>
          <p:cNvPr id="20" name="Shape 17"/>
          <p:cNvSpPr/>
          <p:nvPr/>
        </p:nvSpPr>
        <p:spPr>
          <a:xfrm>
            <a:off x="11417260" y="5027652"/>
            <a:ext cx="126683" cy="126683"/>
          </a:xfrm>
          <a:prstGeom prst="roundRect">
            <a:avLst>
              <a:gd name="adj" fmla="val 360901"/>
            </a:avLst>
          </a:prstGeom>
          <a:solidFill>
            <a:srgbClr val="38512F"/>
          </a:solidFill>
          <a:ln/>
        </p:spPr>
      </p:sp>
      <p:sp>
        <p:nvSpPr>
          <p:cNvPr id="21" name="Text 18"/>
          <p:cNvSpPr/>
          <p:nvPr/>
        </p:nvSpPr>
        <p:spPr>
          <a:xfrm>
            <a:off x="12156519" y="4958953"/>
            <a:ext cx="1889879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Local Access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12156519" y="5376386"/>
            <a:ext cx="1889879" cy="108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Access Switches and Wireless Access Points (APs) provide wired and wireless connectivity.</a:t>
            </a:r>
            <a:endParaRPr lang="en-US" sz="1300" dirty="0"/>
          </a:p>
        </p:txBody>
      </p:sp>
      <p:sp>
        <p:nvSpPr>
          <p:cNvPr id="23" name="Shape 20"/>
          <p:cNvSpPr/>
          <p:nvPr/>
        </p:nvSpPr>
        <p:spPr>
          <a:xfrm>
            <a:off x="11165562" y="6026825"/>
            <a:ext cx="337899" cy="22860"/>
          </a:xfrm>
          <a:prstGeom prst="roundRect">
            <a:avLst>
              <a:gd name="adj" fmla="val 110895"/>
            </a:avLst>
          </a:prstGeom>
          <a:solidFill>
            <a:srgbClr val="D9CDBA"/>
          </a:solidFill>
          <a:ln/>
        </p:spPr>
      </p:sp>
      <p:sp>
        <p:nvSpPr>
          <p:cNvPr id="24" name="Shape 21"/>
          <p:cNvSpPr/>
          <p:nvPr/>
        </p:nvSpPr>
        <p:spPr>
          <a:xfrm>
            <a:off x="11417260" y="5974913"/>
            <a:ext cx="126683" cy="126683"/>
          </a:xfrm>
          <a:prstGeom prst="roundRect">
            <a:avLst>
              <a:gd name="adj" fmla="val 360901"/>
            </a:avLst>
          </a:prstGeom>
          <a:solidFill>
            <a:srgbClr val="38512F"/>
          </a:solidFill>
          <a:ln/>
        </p:spPr>
      </p:sp>
      <p:sp>
        <p:nvSpPr>
          <p:cNvPr id="25" name="Text 22"/>
          <p:cNvSpPr/>
          <p:nvPr/>
        </p:nvSpPr>
        <p:spPr>
          <a:xfrm>
            <a:off x="8914805" y="5906214"/>
            <a:ext cx="1889879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Distributed CCTV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8914805" y="6323648"/>
            <a:ext cx="1889879" cy="810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Local NVRs at branches capture CCTV, accessible from HQ.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3900" y="568762"/>
            <a:ext cx="2433280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VLAN Architecture</a:t>
            </a: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723900" y="1079778"/>
            <a:ext cx="9958030" cy="608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Segmentation for Security and Performance</a:t>
            </a:r>
            <a:endParaRPr lang="en-US" sz="3800" dirty="0"/>
          </a:p>
        </p:txBody>
      </p:sp>
      <p:sp>
        <p:nvSpPr>
          <p:cNvPr id="4" name="Text 2"/>
          <p:cNvSpPr/>
          <p:nvPr/>
        </p:nvSpPr>
        <p:spPr>
          <a:xfrm>
            <a:off x="723900" y="1998107"/>
            <a:ext cx="13182600" cy="661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VLAN strategy ensures effective traffic isolation, enhancing both security and network performance across all sites. The 'x' in the subnet represents the site number (e.g., HQ=1, Branch A=2, Branch B=3, Branch C=4).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23900" y="2892504"/>
            <a:ext cx="13182600" cy="4769168"/>
          </a:xfrm>
          <a:prstGeom prst="roundRect">
            <a:avLst>
              <a:gd name="adj" fmla="val 65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31520" y="2900124"/>
            <a:ext cx="13167360" cy="5942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938451" y="3031808"/>
            <a:ext cx="899279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VLAN ID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58973" y="3031808"/>
            <a:ext cx="221218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Subnet Example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892397" y="3031808"/>
            <a:ext cx="879967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Purpose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31520" y="3494365"/>
            <a:ext cx="13167360" cy="5942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38451" y="3626048"/>
            <a:ext cx="899279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10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258973" y="3626048"/>
            <a:ext cx="221218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10.10.x.0/24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892397" y="3626048"/>
            <a:ext cx="879967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Employees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31520" y="4088606"/>
            <a:ext cx="13167360" cy="5942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38451" y="4220289"/>
            <a:ext cx="899279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20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258973" y="4220289"/>
            <a:ext cx="221218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10.20.x.0/24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892397" y="4220289"/>
            <a:ext cx="879967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Voice/VoIP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31520" y="4682847"/>
            <a:ext cx="13167360" cy="5942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938451" y="4814530"/>
            <a:ext cx="899279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30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258973" y="4814530"/>
            <a:ext cx="221218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10.30.x.0/24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892397" y="4814530"/>
            <a:ext cx="879967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Servers (FTP, AAA, PBX)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31520" y="5277088"/>
            <a:ext cx="13167360" cy="5942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38451" y="5408771"/>
            <a:ext cx="899279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40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2258973" y="5408771"/>
            <a:ext cx="221218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10.40.x.0/24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892397" y="5408771"/>
            <a:ext cx="879967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CCTV + NVR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31520" y="5871329"/>
            <a:ext cx="13167360" cy="5942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938451" y="6003012"/>
            <a:ext cx="899279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50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258973" y="6003012"/>
            <a:ext cx="221218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10.50.x.0/24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892397" y="6003012"/>
            <a:ext cx="879967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Guest Internet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31520" y="6465570"/>
            <a:ext cx="13167360" cy="5942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938451" y="6597253"/>
            <a:ext cx="899279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60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2258973" y="6597253"/>
            <a:ext cx="221218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10.60.x.0/24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892397" y="6597253"/>
            <a:ext cx="879967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Printers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31520" y="7059811"/>
            <a:ext cx="13167360" cy="5942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938451" y="7191494"/>
            <a:ext cx="899279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200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2258973" y="7191494"/>
            <a:ext cx="221218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10.200.x.0/24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892397" y="7191494"/>
            <a:ext cx="8799671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Management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705" y="855702"/>
            <a:ext cx="3130987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Services Implementation</a:t>
            </a:r>
            <a:endParaRPr lang="en-US" sz="1800" dirty="0"/>
          </a:p>
        </p:txBody>
      </p:sp>
      <p:sp>
        <p:nvSpPr>
          <p:cNvPr id="3" name="Text 1"/>
          <p:cNvSpPr/>
          <p:nvPr/>
        </p:nvSpPr>
        <p:spPr>
          <a:xfrm>
            <a:off x="687705" y="1341120"/>
            <a:ext cx="7535347" cy="577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Enabling Core Business Operations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687705" y="2213610"/>
            <a:ext cx="4287322" cy="2214205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</p:sp>
      <p:sp>
        <p:nvSpPr>
          <p:cNvPr id="5" name="Shape 3"/>
          <p:cNvSpPr/>
          <p:nvPr/>
        </p:nvSpPr>
        <p:spPr>
          <a:xfrm>
            <a:off x="884158" y="2410063"/>
            <a:ext cx="589359" cy="589359"/>
          </a:xfrm>
          <a:prstGeom prst="roundRect">
            <a:avLst>
              <a:gd name="adj" fmla="val 15513610"/>
            </a:avLst>
          </a:prstGeom>
          <a:solidFill>
            <a:srgbClr val="38512F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6202" y="2539008"/>
            <a:ext cx="265152" cy="33147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84158" y="3195876"/>
            <a:ext cx="231159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Central DHCP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84158" y="3602712"/>
            <a:ext cx="3894415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HQ-based DHCP server relays IP addresses to all branches.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5171480" y="2213610"/>
            <a:ext cx="4287322" cy="2214205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</p:sp>
      <p:sp>
        <p:nvSpPr>
          <p:cNvPr id="10" name="Shape 7"/>
          <p:cNvSpPr/>
          <p:nvPr/>
        </p:nvSpPr>
        <p:spPr>
          <a:xfrm>
            <a:off x="5367933" y="2410063"/>
            <a:ext cx="589359" cy="589359"/>
          </a:xfrm>
          <a:prstGeom prst="roundRect">
            <a:avLst>
              <a:gd name="adj" fmla="val 15513610"/>
            </a:avLst>
          </a:prstGeom>
          <a:solidFill>
            <a:srgbClr val="38512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977" y="2539008"/>
            <a:ext cx="265152" cy="33147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367933" y="3195876"/>
            <a:ext cx="231159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Access Control (AAA)</a:t>
            </a:r>
            <a:endParaRPr lang="en-US" sz="1800" dirty="0"/>
          </a:p>
        </p:txBody>
      </p:sp>
      <p:sp>
        <p:nvSpPr>
          <p:cNvPr id="13" name="Text 9"/>
          <p:cNvSpPr/>
          <p:nvPr/>
        </p:nvSpPr>
        <p:spPr>
          <a:xfrm>
            <a:off x="5367933" y="3602712"/>
            <a:ext cx="3894415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AAA server at HQ enforces employee authentication and authorization.</a:t>
            </a:r>
            <a:endParaRPr lang="en-US" sz="1500" dirty="0"/>
          </a:p>
        </p:txBody>
      </p:sp>
      <p:sp>
        <p:nvSpPr>
          <p:cNvPr id="14" name="Shape 10"/>
          <p:cNvSpPr/>
          <p:nvPr/>
        </p:nvSpPr>
        <p:spPr>
          <a:xfrm>
            <a:off x="9655254" y="2213610"/>
            <a:ext cx="4287441" cy="2214205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</p:sp>
      <p:sp>
        <p:nvSpPr>
          <p:cNvPr id="15" name="Shape 11"/>
          <p:cNvSpPr/>
          <p:nvPr/>
        </p:nvSpPr>
        <p:spPr>
          <a:xfrm>
            <a:off x="9851708" y="2410063"/>
            <a:ext cx="589359" cy="589359"/>
          </a:xfrm>
          <a:prstGeom prst="roundRect">
            <a:avLst>
              <a:gd name="adj" fmla="val 15513610"/>
            </a:avLst>
          </a:prstGeom>
          <a:solidFill>
            <a:srgbClr val="38512F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3752" y="2539008"/>
            <a:ext cx="265152" cy="33147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51708" y="3195876"/>
            <a:ext cx="231159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CCTV Monitoring</a:t>
            </a:r>
            <a:endParaRPr lang="en-US" sz="1800" dirty="0"/>
          </a:p>
        </p:txBody>
      </p:sp>
      <p:sp>
        <p:nvSpPr>
          <p:cNvPr id="18" name="Text 13"/>
          <p:cNvSpPr/>
          <p:nvPr/>
        </p:nvSpPr>
        <p:spPr>
          <a:xfrm>
            <a:off x="9851708" y="3602712"/>
            <a:ext cx="3894534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Local NVRs at branches capture footage, centralized to HQ NVR for unified surveillance.</a:t>
            </a:r>
            <a:endParaRPr lang="en-US" sz="1500" dirty="0"/>
          </a:p>
        </p:txBody>
      </p:sp>
      <p:sp>
        <p:nvSpPr>
          <p:cNvPr id="19" name="Shape 14"/>
          <p:cNvSpPr/>
          <p:nvPr/>
        </p:nvSpPr>
        <p:spPr>
          <a:xfrm>
            <a:off x="687705" y="4624268"/>
            <a:ext cx="6529268" cy="2214205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</p:sp>
      <p:sp>
        <p:nvSpPr>
          <p:cNvPr id="20" name="Shape 15"/>
          <p:cNvSpPr/>
          <p:nvPr/>
        </p:nvSpPr>
        <p:spPr>
          <a:xfrm>
            <a:off x="884158" y="4820722"/>
            <a:ext cx="589359" cy="589359"/>
          </a:xfrm>
          <a:prstGeom prst="roundRect">
            <a:avLst>
              <a:gd name="adj" fmla="val 15513610"/>
            </a:avLst>
          </a:prstGeom>
          <a:solidFill>
            <a:srgbClr val="38512F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202" y="4949666"/>
            <a:ext cx="265152" cy="33147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884158" y="5606534"/>
            <a:ext cx="231159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Voice over IP (VoIP)</a:t>
            </a:r>
            <a:endParaRPr lang="en-US" sz="1800" dirty="0"/>
          </a:p>
        </p:txBody>
      </p:sp>
      <p:sp>
        <p:nvSpPr>
          <p:cNvPr id="23" name="Text 17"/>
          <p:cNvSpPr/>
          <p:nvPr/>
        </p:nvSpPr>
        <p:spPr>
          <a:xfrm>
            <a:off x="884158" y="6013371"/>
            <a:ext cx="6136362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PBX at HQ, branch IP phones register securely via VPN tunnels for stable calls.</a:t>
            </a:r>
            <a:endParaRPr lang="en-US" sz="1500" dirty="0"/>
          </a:p>
        </p:txBody>
      </p:sp>
      <p:sp>
        <p:nvSpPr>
          <p:cNvPr id="24" name="Shape 18"/>
          <p:cNvSpPr/>
          <p:nvPr/>
        </p:nvSpPr>
        <p:spPr>
          <a:xfrm>
            <a:off x="7413427" y="4624268"/>
            <a:ext cx="6529268" cy="2214205"/>
          </a:xfrm>
          <a:prstGeom prst="roundRect">
            <a:avLst>
              <a:gd name="adj" fmla="val 1331"/>
            </a:avLst>
          </a:prstGeom>
          <a:solidFill>
            <a:srgbClr val="F3E7D4"/>
          </a:solidFill>
          <a:ln/>
        </p:spPr>
      </p:sp>
      <p:sp>
        <p:nvSpPr>
          <p:cNvPr id="25" name="Shape 19"/>
          <p:cNvSpPr/>
          <p:nvPr/>
        </p:nvSpPr>
        <p:spPr>
          <a:xfrm>
            <a:off x="7609880" y="4820722"/>
            <a:ext cx="589359" cy="589359"/>
          </a:xfrm>
          <a:prstGeom prst="roundRect">
            <a:avLst>
              <a:gd name="adj" fmla="val 15513610"/>
            </a:avLst>
          </a:prstGeom>
          <a:solidFill>
            <a:srgbClr val="38512F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1924" y="4949666"/>
            <a:ext cx="265152" cy="331470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609880" y="5606534"/>
            <a:ext cx="231159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FTP Services</a:t>
            </a:r>
            <a:endParaRPr lang="en-US" sz="1800" dirty="0"/>
          </a:p>
        </p:txBody>
      </p:sp>
      <p:sp>
        <p:nvSpPr>
          <p:cNvPr id="28" name="Text 21"/>
          <p:cNvSpPr/>
          <p:nvPr/>
        </p:nvSpPr>
        <p:spPr>
          <a:xfrm>
            <a:off x="7609880" y="6013371"/>
            <a:ext cx="6136362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Secure file sharing restricted to the Employees VLAN for data integrity.</a:t>
            </a:r>
            <a:endParaRPr lang="en-US" sz="1500" dirty="0"/>
          </a:p>
        </p:txBody>
      </p:sp>
      <p:sp>
        <p:nvSpPr>
          <p:cNvPr id="29" name="Text 22"/>
          <p:cNvSpPr/>
          <p:nvPr/>
        </p:nvSpPr>
        <p:spPr>
          <a:xfrm>
            <a:off x="687705" y="7059454"/>
            <a:ext cx="1325499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Additional services include a dedicated Printers VLAN for local office printing and a Guest VLAN providing Internet-only access secured via NAT at the USG firewall.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952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Security Measures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37724" y="1586508"/>
            <a:ext cx="909066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Protecting the Enterprise Network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37724" y="264949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multi-layered security approach ensures data confidentiality, integrity, and availability across the entire network infrastructure.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837724" y="330172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6" name="Text 4"/>
          <p:cNvSpPr/>
          <p:nvPr/>
        </p:nvSpPr>
        <p:spPr>
          <a:xfrm>
            <a:off x="937974" y="335970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615559" y="33839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Perimeter Filtering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615559" y="3879533"/>
            <a:ext cx="554997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Huawei USG Firewalls meticulously filter traffic between internal VLANs and the wide area network (WAN).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64743" y="330172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0" name="Text 8"/>
          <p:cNvSpPr/>
          <p:nvPr/>
        </p:nvSpPr>
        <p:spPr>
          <a:xfrm>
            <a:off x="7564993" y="335970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8242578" y="3383994"/>
            <a:ext cx="354532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Access Control Lists (ACLs)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8242578" y="3879533"/>
            <a:ext cx="55500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Granular ACLs limit access to sensitive resources like CCTV streams and FTP servers, enforcing strict authorization.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37724" y="550735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4" name="Text 12"/>
          <p:cNvSpPr/>
          <p:nvPr/>
        </p:nvSpPr>
        <p:spPr>
          <a:xfrm>
            <a:off x="937974" y="5565338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1615559" y="55896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Wireless Security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1615559" y="6085165"/>
            <a:ext cx="554997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Robust WPA2/3 encryption standards secure both Employee and Guest wireless networks, preventing unauthorized access.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7464743" y="550735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8" name="Text 16"/>
          <p:cNvSpPr/>
          <p:nvPr/>
        </p:nvSpPr>
        <p:spPr>
          <a:xfrm>
            <a:off x="7564993" y="5565338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8242578" y="55896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Layer 2 Protection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8242578" y="6085165"/>
            <a:ext cx="55500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DHCP snooping and ARP inspection are enabled on all access switches to mitigate common Layer 2 attacks, ensuring network integrity.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4583" y="374213"/>
            <a:ext cx="159531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Acceptance Criteria</a:t>
            </a:r>
            <a:endParaRPr lang="en-US" sz="1250" dirty="0"/>
          </a:p>
        </p:txBody>
      </p:sp>
      <p:sp>
        <p:nvSpPr>
          <p:cNvPr id="3" name="Text 1"/>
          <p:cNvSpPr/>
          <p:nvPr/>
        </p:nvSpPr>
        <p:spPr>
          <a:xfrm>
            <a:off x="474583" y="709136"/>
            <a:ext cx="4847749" cy="3988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Validating Network Performance</a:t>
            </a:r>
            <a:endParaRPr lang="en-US" sz="2500" dirty="0"/>
          </a:p>
        </p:txBody>
      </p:sp>
      <p:sp>
        <p:nvSpPr>
          <p:cNvPr id="4" name="Text 2"/>
          <p:cNvSpPr/>
          <p:nvPr/>
        </p:nvSpPr>
        <p:spPr>
          <a:xfrm>
            <a:off x="474583" y="1311354"/>
            <a:ext cx="13681234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success of this network architecture will be rigorously measured against the following key performance indicators and functional requirements: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1864281" y="2561987"/>
            <a:ext cx="1667828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100%</a:t>
            </a:r>
            <a:endParaRPr lang="en-US" sz="26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1282" y="1714619"/>
            <a:ext cx="2033945" cy="203394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900595" y="3917871"/>
            <a:ext cx="159531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DHCP Functionality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474583" y="4198620"/>
            <a:ext cx="4447461" cy="433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All employee devices across HQ and branches must successfully obtain IP addresses from the centralized HQ DHCP server.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6481167" y="2561987"/>
            <a:ext cx="1667828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MOS &gt; 4</a:t>
            </a:r>
            <a:endParaRPr lang="en-US" sz="26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168" y="1714619"/>
            <a:ext cx="2033945" cy="203394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6517481" y="3917871"/>
            <a:ext cx="159531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VoIP Call Stability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5091470" y="4198620"/>
            <a:ext cx="4447461" cy="433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Voice over IP calls must maintain a Mean Opinion Score (MOS) consistently above 4, indicating excellent voice quality.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11098054" y="2561987"/>
            <a:ext cx="1667828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24/7</a:t>
            </a:r>
            <a:endParaRPr lang="en-US" sz="265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5055" y="1714619"/>
            <a:ext cx="2033945" cy="2033945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1134368" y="3917871"/>
            <a:ext cx="159531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CCTV Accessibility</a:t>
            </a:r>
            <a:endParaRPr lang="en-US" sz="1250" dirty="0"/>
          </a:p>
        </p:txBody>
      </p:sp>
      <p:sp>
        <p:nvSpPr>
          <p:cNvPr id="16" name="Text 11"/>
          <p:cNvSpPr/>
          <p:nvPr/>
        </p:nvSpPr>
        <p:spPr>
          <a:xfrm>
            <a:off x="9708356" y="4198620"/>
            <a:ext cx="4447461" cy="433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CCTV streams from all branch NVRs must be continuously and reliably accessible from the Headquarters' core NVR.</a:t>
            </a:r>
            <a:endParaRPr lang="en-US" sz="1050" dirty="0"/>
          </a:p>
        </p:txBody>
      </p:sp>
      <p:sp>
        <p:nvSpPr>
          <p:cNvPr id="17" name="Text 12"/>
          <p:cNvSpPr/>
          <p:nvPr/>
        </p:nvSpPr>
        <p:spPr>
          <a:xfrm>
            <a:off x="4172664" y="5784771"/>
            <a:ext cx="1667828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Internet Only</a:t>
            </a:r>
            <a:endParaRPr lang="en-US" sz="2650" dirty="0"/>
          </a:p>
        </p:txBody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9665" y="4937403"/>
            <a:ext cx="2033945" cy="203394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4208978" y="7140654"/>
            <a:ext cx="159531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Guest VLAN Isolation</a:t>
            </a:r>
            <a:endParaRPr lang="en-US" sz="1250" dirty="0"/>
          </a:p>
        </p:txBody>
      </p:sp>
      <p:sp>
        <p:nvSpPr>
          <p:cNvPr id="20" name="Text 14"/>
          <p:cNvSpPr/>
          <p:nvPr/>
        </p:nvSpPr>
        <p:spPr>
          <a:xfrm>
            <a:off x="2782967" y="7421404"/>
            <a:ext cx="4447461" cy="433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Guest VLAN must strictly provide Internet-only access, with no reachability to internal network resources.</a:t>
            </a:r>
            <a:endParaRPr lang="en-US" sz="1050" dirty="0"/>
          </a:p>
        </p:txBody>
      </p:sp>
      <p:sp>
        <p:nvSpPr>
          <p:cNvPr id="21" name="Text 15"/>
          <p:cNvSpPr/>
          <p:nvPr/>
        </p:nvSpPr>
        <p:spPr>
          <a:xfrm>
            <a:off x="8789551" y="5784771"/>
            <a:ext cx="1667828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Local Reachable</a:t>
            </a:r>
            <a:endParaRPr lang="en-US" sz="2650" dirty="0"/>
          </a:p>
        </p:txBody>
      </p:sp>
      <p:pic>
        <p:nvPicPr>
          <p:cNvPr id="2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6552" y="4937403"/>
            <a:ext cx="2033945" cy="2033945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8825865" y="7140654"/>
            <a:ext cx="159531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Printer Accessibility</a:t>
            </a:r>
            <a:endParaRPr lang="en-US" sz="1250" dirty="0"/>
          </a:p>
        </p:txBody>
      </p:sp>
      <p:sp>
        <p:nvSpPr>
          <p:cNvPr id="24" name="Text 17"/>
          <p:cNvSpPr/>
          <p:nvPr/>
        </p:nvSpPr>
        <p:spPr>
          <a:xfrm>
            <a:off x="7399853" y="7421404"/>
            <a:ext cx="4447461" cy="433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Printers must be reliably reachable and functional only within their respective local VLANs at each site.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2025-08-22T22:46:49Z</dcterms:created>
  <dcterms:modified xsi:type="dcterms:W3CDTF">2025-08-22T22:46:49Z</dcterms:modified>
</cp:coreProperties>
</file>